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757" r:id="rId5"/>
  </p:sldMasterIdLst>
  <p:notesMasterIdLst>
    <p:notesMasterId r:id="rId24"/>
  </p:notesMasterIdLst>
  <p:handoutMasterIdLst>
    <p:handoutMasterId r:id="rId25"/>
  </p:handoutMasterIdLst>
  <p:sldIdLst>
    <p:sldId id="256" r:id="rId6"/>
    <p:sldId id="275" r:id="rId7"/>
    <p:sldId id="334" r:id="rId8"/>
    <p:sldId id="335" r:id="rId9"/>
    <p:sldId id="336" r:id="rId10"/>
    <p:sldId id="337" r:id="rId11"/>
    <p:sldId id="338" r:id="rId12"/>
    <p:sldId id="339" r:id="rId13"/>
    <p:sldId id="340" r:id="rId14"/>
    <p:sldId id="341" r:id="rId15"/>
    <p:sldId id="327" r:id="rId16"/>
    <p:sldId id="342" r:id="rId17"/>
    <p:sldId id="328" r:id="rId18"/>
    <p:sldId id="329" r:id="rId19"/>
    <p:sldId id="332" r:id="rId20"/>
    <p:sldId id="330" r:id="rId21"/>
    <p:sldId id="331" r:id="rId22"/>
    <p:sldId id="333"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DCE"/>
    <a:srgbClr val="462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73088" autoAdjust="0"/>
  </p:normalViewPr>
  <p:slideViewPr>
    <p:cSldViewPr>
      <p:cViewPr varScale="1">
        <p:scale>
          <a:sx n="53" d="100"/>
          <a:sy n="53" d="100"/>
        </p:scale>
        <p:origin x="1890"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569A006-EBB2-4C91-8CA7-F33897BB504F}" type="datetimeFigureOut">
              <a:rPr lang="nl-NL" smtClean="0"/>
              <a:t>6-4-2021</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7E9938A-B015-4695-9431-2931419173C1}" type="slidenum">
              <a:rPr lang="nl-NL" smtClean="0"/>
              <a:t>‹nr.›</a:t>
            </a:fld>
            <a:endParaRPr lang="nl-NL"/>
          </a:p>
        </p:txBody>
      </p:sp>
    </p:spTree>
    <p:extLst>
      <p:ext uri="{BB962C8B-B14F-4D97-AF65-F5344CB8AC3E}">
        <p14:creationId xmlns:p14="http://schemas.microsoft.com/office/powerpoint/2010/main" val="47707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83DEFF4-D4C6-9E46-9113-C464AE31E92B}" type="datetimeFigureOut">
              <a:rPr lang="nl-NL" smtClean="0"/>
              <a:pPr/>
              <a:t>6-4-2021</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969F5E-BF15-DD4D-A029-856E13411DC4}" type="slidenum">
              <a:rPr lang="nl-NL" smtClean="0"/>
              <a:pPr/>
              <a:t>‹nr.›</a:t>
            </a:fld>
            <a:endParaRPr lang="nl-NL"/>
          </a:p>
        </p:txBody>
      </p:sp>
    </p:spTree>
    <p:extLst>
      <p:ext uri="{BB962C8B-B14F-4D97-AF65-F5344CB8AC3E}">
        <p14:creationId xmlns:p14="http://schemas.microsoft.com/office/powerpoint/2010/main" val="3073841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10</a:t>
            </a:fld>
            <a:endParaRPr lang="nl-NL"/>
          </a:p>
        </p:txBody>
      </p:sp>
    </p:spTree>
    <p:extLst>
      <p:ext uri="{BB962C8B-B14F-4D97-AF65-F5344CB8AC3E}">
        <p14:creationId xmlns:p14="http://schemas.microsoft.com/office/powerpoint/2010/main" val="3387481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11</a:t>
            </a:fld>
            <a:endParaRPr lang="nl-NL"/>
          </a:p>
        </p:txBody>
      </p:sp>
    </p:spTree>
    <p:extLst>
      <p:ext uri="{BB962C8B-B14F-4D97-AF65-F5344CB8AC3E}">
        <p14:creationId xmlns:p14="http://schemas.microsoft.com/office/powerpoint/2010/main" val="1260415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12</a:t>
            </a:fld>
            <a:endParaRPr lang="nl-NL"/>
          </a:p>
        </p:txBody>
      </p:sp>
    </p:spTree>
    <p:extLst>
      <p:ext uri="{BB962C8B-B14F-4D97-AF65-F5344CB8AC3E}">
        <p14:creationId xmlns:p14="http://schemas.microsoft.com/office/powerpoint/2010/main" val="751586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13</a:t>
            </a:fld>
            <a:endParaRPr lang="nl-NL"/>
          </a:p>
        </p:txBody>
      </p:sp>
    </p:spTree>
    <p:extLst>
      <p:ext uri="{BB962C8B-B14F-4D97-AF65-F5344CB8AC3E}">
        <p14:creationId xmlns:p14="http://schemas.microsoft.com/office/powerpoint/2010/main" val="359018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14</a:t>
            </a:fld>
            <a:endParaRPr lang="nl-NL"/>
          </a:p>
        </p:txBody>
      </p:sp>
    </p:spTree>
    <p:extLst>
      <p:ext uri="{BB962C8B-B14F-4D97-AF65-F5344CB8AC3E}">
        <p14:creationId xmlns:p14="http://schemas.microsoft.com/office/powerpoint/2010/main" val="1739048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15</a:t>
            </a:fld>
            <a:endParaRPr lang="nl-NL"/>
          </a:p>
        </p:txBody>
      </p:sp>
    </p:spTree>
    <p:extLst>
      <p:ext uri="{BB962C8B-B14F-4D97-AF65-F5344CB8AC3E}">
        <p14:creationId xmlns:p14="http://schemas.microsoft.com/office/powerpoint/2010/main" val="2035951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16</a:t>
            </a:fld>
            <a:endParaRPr lang="nl-NL"/>
          </a:p>
        </p:txBody>
      </p:sp>
    </p:spTree>
    <p:extLst>
      <p:ext uri="{BB962C8B-B14F-4D97-AF65-F5344CB8AC3E}">
        <p14:creationId xmlns:p14="http://schemas.microsoft.com/office/powerpoint/2010/main" val="3142842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17</a:t>
            </a:fld>
            <a:endParaRPr lang="nl-NL"/>
          </a:p>
        </p:txBody>
      </p:sp>
    </p:spTree>
    <p:extLst>
      <p:ext uri="{BB962C8B-B14F-4D97-AF65-F5344CB8AC3E}">
        <p14:creationId xmlns:p14="http://schemas.microsoft.com/office/powerpoint/2010/main" val="2054990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18</a:t>
            </a:fld>
            <a:endParaRPr lang="nl-NL"/>
          </a:p>
        </p:txBody>
      </p:sp>
    </p:spTree>
    <p:extLst>
      <p:ext uri="{BB962C8B-B14F-4D97-AF65-F5344CB8AC3E}">
        <p14:creationId xmlns:p14="http://schemas.microsoft.com/office/powerpoint/2010/main" val="248438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1562720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a:t>
            </a:fld>
            <a:endParaRPr lang="nl-NL"/>
          </a:p>
        </p:txBody>
      </p:sp>
    </p:spTree>
    <p:extLst>
      <p:ext uri="{BB962C8B-B14F-4D97-AF65-F5344CB8AC3E}">
        <p14:creationId xmlns:p14="http://schemas.microsoft.com/office/powerpoint/2010/main" val="108762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a:t>
            </a:fld>
            <a:endParaRPr lang="nl-NL"/>
          </a:p>
        </p:txBody>
      </p:sp>
    </p:spTree>
    <p:extLst>
      <p:ext uri="{BB962C8B-B14F-4D97-AF65-F5344CB8AC3E}">
        <p14:creationId xmlns:p14="http://schemas.microsoft.com/office/powerpoint/2010/main" val="2275788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a:t>
            </a:fld>
            <a:endParaRPr lang="nl-NL"/>
          </a:p>
        </p:txBody>
      </p:sp>
    </p:spTree>
    <p:extLst>
      <p:ext uri="{BB962C8B-B14F-4D97-AF65-F5344CB8AC3E}">
        <p14:creationId xmlns:p14="http://schemas.microsoft.com/office/powerpoint/2010/main" val="4172531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a:t>
            </a:fld>
            <a:endParaRPr lang="nl-NL"/>
          </a:p>
        </p:txBody>
      </p:sp>
    </p:spTree>
    <p:extLst>
      <p:ext uri="{BB962C8B-B14F-4D97-AF65-F5344CB8AC3E}">
        <p14:creationId xmlns:p14="http://schemas.microsoft.com/office/powerpoint/2010/main" val="136632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a:t>
            </a:fld>
            <a:endParaRPr lang="nl-NL"/>
          </a:p>
        </p:txBody>
      </p:sp>
    </p:spTree>
    <p:extLst>
      <p:ext uri="{BB962C8B-B14F-4D97-AF65-F5344CB8AC3E}">
        <p14:creationId xmlns:p14="http://schemas.microsoft.com/office/powerpoint/2010/main" val="1411290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9</a:t>
            </a:fld>
            <a:endParaRPr lang="nl-NL"/>
          </a:p>
        </p:txBody>
      </p:sp>
    </p:spTree>
    <p:extLst>
      <p:ext uri="{BB962C8B-B14F-4D97-AF65-F5344CB8AC3E}">
        <p14:creationId xmlns:p14="http://schemas.microsoft.com/office/powerpoint/2010/main" val="283593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129668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6451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800049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nl-NL"/>
              <a:t>Klik om de stijl te bewerken</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5" name="Footer Placeholder 4"/>
          <p:cNvSpPr>
            <a:spLocks noGrp="1"/>
          </p:cNvSpPr>
          <p:nvPr>
            <p:ph type="ftr" sz="quarter" idx="11"/>
          </p:nvPr>
        </p:nvSpPr>
        <p:spPr>
          <a:xfrm>
            <a:off x="1125459" y="329308"/>
            <a:ext cx="3392144" cy="309201"/>
          </a:xfrm>
        </p:spPr>
        <p:txBody>
          <a:bodyPr/>
          <a:lstStyle/>
          <a:p>
            <a:endParaRPr lang="nl-NL"/>
          </a:p>
        </p:txBody>
      </p:sp>
      <p:sp>
        <p:nvSpPr>
          <p:cNvPr id="6" name="Slide Number Placeholder 5"/>
          <p:cNvSpPr>
            <a:spLocks noGrp="1"/>
          </p:cNvSpPr>
          <p:nvPr>
            <p:ph type="sldNum" sz="quarter" idx="12"/>
          </p:nvPr>
        </p:nvSpPr>
        <p:spPr>
          <a:xfrm>
            <a:off x="6886200" y="131730"/>
            <a:ext cx="802005" cy="503578"/>
          </a:xfrm>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381643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454733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nl-NL"/>
              <a:t>Klik om de stijl te bewerken</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064159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nl-NL"/>
              <a:t>Klik om de stijl te bewerken</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454037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nl-NL"/>
              <a:t>Klik om de stijl te bewerken</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1118131" y="2973815"/>
            <a:ext cx="3125766" cy="249166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4563822" y="2971035"/>
            <a:ext cx="3125652" cy="24849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951551A-E54F-417E-872B-F271E5A86437}" type="slidenum">
              <a:rPr lang="nl-NL" smtClean="0"/>
              <a:t>‹nr.›</a:t>
            </a:fld>
            <a:endParaRPr lang="nl-NL"/>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493945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951551A-E54F-417E-872B-F271E5A86437}" type="slidenum">
              <a:rPr lang="nl-NL" smtClean="0"/>
              <a:t>‹nr.›</a:t>
            </a:fld>
            <a:endParaRPr lang="nl-NL"/>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545971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78217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nl-NL"/>
              <a:t>Klik om de stijl te bewerken</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25473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2552820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fld id="{378E8D99-14FB-4157-BE6C-BEEC31BD1017}" type="datetimeFigureOut">
              <a:rPr lang="nl-NL" smtClean="0"/>
              <a:pPr/>
              <a:t>6-4-2021</a:t>
            </a:fld>
            <a:endParaRPr lang="nl-NL" dirty="0"/>
          </a:p>
        </p:txBody>
      </p:sp>
      <p:sp>
        <p:nvSpPr>
          <p:cNvPr id="6" name="Footer Placeholder 5"/>
          <p:cNvSpPr>
            <a:spLocks noGrp="1"/>
          </p:cNvSpPr>
          <p:nvPr>
            <p:ph type="ftr" sz="quarter" idx="11"/>
          </p:nvPr>
        </p:nvSpPr>
        <p:spPr>
          <a:xfrm>
            <a:off x="1125459" y="318641"/>
            <a:ext cx="2601032" cy="320931"/>
          </a:xfrm>
        </p:spPr>
        <p:txBody>
          <a:bodyPr/>
          <a:lstStyle/>
          <a:p>
            <a:endParaRPr lang="nl-NL"/>
          </a:p>
        </p:txBody>
      </p:sp>
      <p:sp>
        <p:nvSpPr>
          <p:cNvPr id="7" name="Slide Number Placeholder 6"/>
          <p:cNvSpPr>
            <a:spLocks noGrp="1"/>
          </p:cNvSpPr>
          <p:nvPr>
            <p:ph type="sldNum" sz="quarter" idx="12"/>
          </p:nvPr>
        </p:nvSpPr>
        <p:spPr>
          <a:xfrm>
            <a:off x="3726491" y="131730"/>
            <a:ext cx="795746" cy="503578"/>
          </a:xfrm>
        </p:spPr>
        <p:txBody>
          <a:bodyPr/>
          <a:lstStyle/>
          <a:p>
            <a:fld id="{2951551A-E54F-417E-872B-F271E5A86437}" type="slidenum">
              <a:rPr lang="nl-NL" smtClean="0"/>
              <a:t>‹nr.›</a:t>
            </a:fld>
            <a:endParaRPr lang="nl-NL"/>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1175549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191895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90058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nl-NL"/>
              <a:t>Klik om de stijl te bewerken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0994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1398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633845" y="2507551"/>
            <a:ext cx="3867150"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4629150" y="2507551"/>
            <a:ext cx="3886201"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951551A-E54F-417E-872B-F271E5A86437}" type="slidenum">
              <a:rPr lang="nl-NL" smtClean="0"/>
              <a:t>‹nr.›</a:t>
            </a:fld>
            <a:endParaRPr lang="nl-NL"/>
          </a:p>
        </p:txBody>
      </p:sp>
      <p:sp>
        <p:nvSpPr>
          <p:cNvPr id="10" name="Title 9"/>
          <p:cNvSpPr>
            <a:spLocks noGrp="1"/>
          </p:cNvSpPr>
          <p:nvPr>
            <p:ph type="title"/>
          </p:nvPr>
        </p:nvSpPr>
        <p:spPr/>
        <p:txBody>
          <a:bodyPr/>
          <a:lstStyle/>
          <a:p>
            <a:r>
              <a:rPr lang="nl-NL"/>
              <a:t>Klik om de stijl te bewerken</a:t>
            </a:r>
            <a:endParaRPr lang="en-US" dirty="0"/>
          </a:p>
        </p:txBody>
      </p:sp>
    </p:spTree>
    <p:extLst>
      <p:ext uri="{BB962C8B-B14F-4D97-AF65-F5344CB8AC3E}">
        <p14:creationId xmlns:p14="http://schemas.microsoft.com/office/powerpoint/2010/main" val="359916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951551A-E54F-417E-872B-F271E5A86437}" type="slidenum">
              <a:rPr lang="nl-NL" smtClean="0"/>
              <a:t>‹nr.›</a:t>
            </a:fld>
            <a:endParaRPr lang="nl-NL"/>
          </a:p>
        </p:txBody>
      </p:sp>
      <p:sp>
        <p:nvSpPr>
          <p:cNvPr id="6" name="Title 5"/>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292910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215927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nl-NL"/>
              <a:t>Klik om de stijl te bewerken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135795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nl-NL"/>
              <a:t>Klik om de stijl te bewerken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6-4-2021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57506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78E8D99-14FB-4157-BE6C-BEEC31BD1017}" type="datetimeFigureOut">
              <a:rPr lang="nl-NL" smtClean="0"/>
              <a:pPr/>
              <a:t>6-4-2021</a:t>
            </a:fld>
            <a:endParaRPr lang="nl-N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2951551A-E54F-417E-872B-F271E5A86437}" type="slidenum">
              <a:rPr lang="nl-NL" smtClean="0"/>
              <a:t>‹nr.›</a:t>
            </a:fld>
            <a:endParaRPr lang="nl-NL"/>
          </a:p>
        </p:txBody>
      </p:sp>
    </p:spTree>
    <p:extLst>
      <p:ext uri="{BB962C8B-B14F-4D97-AF65-F5344CB8AC3E}">
        <p14:creationId xmlns:p14="http://schemas.microsoft.com/office/powerpoint/2010/main" val="18856868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fld id="{378E8D99-14FB-4157-BE6C-BEEC31BD1017}" type="datetimeFigureOut">
              <a:rPr lang="nl-NL" smtClean="0"/>
              <a:pPr/>
              <a:t>6-4-2021</a:t>
            </a:fld>
            <a:endParaRPr lang="nl-NL" dirty="0"/>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2951551A-E54F-417E-872B-F271E5A86437}" type="slidenum">
              <a:rPr lang="nl-NL" smtClean="0"/>
              <a:t>‹nr.›</a:t>
            </a:fld>
            <a:endParaRPr lang="nl-NL"/>
          </a:p>
        </p:txBody>
      </p:sp>
    </p:spTree>
    <p:extLst>
      <p:ext uri="{BB962C8B-B14F-4D97-AF65-F5344CB8AC3E}">
        <p14:creationId xmlns:p14="http://schemas.microsoft.com/office/powerpoint/2010/main" val="133401223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51520" y="5661248"/>
            <a:ext cx="8136904" cy="369332"/>
          </a:xfrm>
          <a:prstGeom prst="rect">
            <a:avLst/>
          </a:prstGeom>
          <a:noFill/>
        </p:spPr>
        <p:txBody>
          <a:bodyPr wrap="square" rtlCol="0">
            <a:spAutoFit/>
          </a:bodyPr>
          <a:lstStyle/>
          <a:p>
            <a:r>
              <a:rPr lang="nl-NL" dirty="0"/>
              <a:t>Bemesting; Bodem les 4			</a:t>
            </a:r>
            <a:r>
              <a:rPr lang="nl-NL" dirty="0" err="1"/>
              <a:t>Zone.college</a:t>
            </a:r>
            <a:endParaRPr lang="nl-NL" dirty="0"/>
          </a:p>
        </p:txBody>
      </p: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620688"/>
            <a:ext cx="6762750" cy="47815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br>
              <a:rPr lang="nl-NL" sz="2700" i="1" dirty="0"/>
            </a:br>
            <a:r>
              <a:rPr lang="nl-NL" sz="2700" i="1" dirty="0"/>
              <a:t>Huiswerk bespreken</a:t>
            </a:r>
            <a:endParaRPr lang="nl-NL" sz="2700" b="1" dirty="0"/>
          </a:p>
        </p:txBody>
      </p:sp>
      <p:sp>
        <p:nvSpPr>
          <p:cNvPr id="3" name="Ondertitel 2"/>
          <p:cNvSpPr>
            <a:spLocks noGrp="1"/>
          </p:cNvSpPr>
          <p:nvPr>
            <p:ph type="subTitle" idx="1"/>
          </p:nvPr>
        </p:nvSpPr>
        <p:spPr>
          <a:xfrm>
            <a:off x="670620" y="1628800"/>
            <a:ext cx="8473379" cy="3816424"/>
          </a:xfrm>
        </p:spPr>
        <p:txBody>
          <a:bodyPr>
            <a:normAutofit/>
          </a:bodyPr>
          <a:lstStyle/>
          <a:p>
            <a:r>
              <a:rPr lang="nl-NL" sz="1600" dirty="0"/>
              <a:t>Grond losmaken 54 t/m 57</a:t>
            </a:r>
          </a:p>
          <a:p>
            <a:endParaRPr lang="nl-NL" sz="1600" dirty="0"/>
          </a:p>
        </p:txBody>
      </p:sp>
      <p:sp>
        <p:nvSpPr>
          <p:cNvPr id="4" name="Rechthoek 3">
            <a:extLst>
              <a:ext uri="{FF2B5EF4-FFF2-40B4-BE49-F238E27FC236}">
                <a16:creationId xmlns:a16="http://schemas.microsoft.com/office/drawing/2014/main" id="{8ECC73CA-5784-4560-A1DE-51DE6A4B7133}"/>
              </a:ext>
            </a:extLst>
          </p:cNvPr>
          <p:cNvSpPr/>
          <p:nvPr/>
        </p:nvSpPr>
        <p:spPr>
          <a:xfrm>
            <a:off x="539552" y="2123692"/>
            <a:ext cx="8424936" cy="2862322"/>
          </a:xfrm>
          <a:prstGeom prst="rect">
            <a:avLst/>
          </a:prstGeom>
        </p:spPr>
        <p:txBody>
          <a:bodyPr wrap="square">
            <a:spAutoFit/>
          </a:bodyPr>
          <a:lstStyle/>
          <a:p>
            <a:r>
              <a:rPr lang="nl-NL"/>
              <a:t>Bij het ploegen rijdt het rechter wiel van de trekker door de voor. Als de grond bij het ploegen erg vochtig is, kan dit wiel behoorlijk slippen. </a:t>
            </a:r>
          </a:p>
          <a:p>
            <a:r>
              <a:rPr lang="nl-NL"/>
              <a:t>54.	Welk gevolg heeft dit voor de grond onder de bouwvoor?</a:t>
            </a:r>
          </a:p>
          <a:p>
            <a:r>
              <a:rPr lang="nl-NL"/>
              <a:t>De trekker waarmee men rijdt, is behoorlijk zwaar. </a:t>
            </a:r>
          </a:p>
          <a:p>
            <a:r>
              <a:rPr lang="nl-NL"/>
              <a:t>55.	Welke invloed heeft dit voor de grond onder de bouwvoor?</a:t>
            </a:r>
          </a:p>
          <a:p>
            <a:r>
              <a:rPr lang="nl-NL"/>
              <a:t>In veel percelen is de grond onder de bouwvoor verdicht. Het verdichte laagje vlak onder de bouwvoor noemt men een ploegzool. </a:t>
            </a:r>
          </a:p>
          <a:p>
            <a:r>
              <a:rPr lang="nl-NL"/>
              <a:t>56.	Waarom is een ploegzool schadelijk?</a:t>
            </a:r>
          </a:p>
          <a:p>
            <a:r>
              <a:rPr lang="nl-NL"/>
              <a:t>57.	De kans op ploegzoolvorming is het grootst als men steeds dezelfde ploegdiepte aanhoudt. Verklaar dit.</a:t>
            </a:r>
            <a:endParaRPr lang="nl-NL" dirty="0"/>
          </a:p>
        </p:txBody>
      </p:sp>
    </p:spTree>
    <p:extLst>
      <p:ext uri="{BB962C8B-B14F-4D97-AF65-F5344CB8AC3E}">
        <p14:creationId xmlns:p14="http://schemas.microsoft.com/office/powerpoint/2010/main" val="12029424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Les 4 Adsorptie en Zuur</a:t>
            </a:r>
          </a:p>
        </p:txBody>
      </p:sp>
      <p:pic>
        <p:nvPicPr>
          <p:cNvPr id="4" name="Afbeelding 3">
            <a:extLst>
              <a:ext uri="{FF2B5EF4-FFF2-40B4-BE49-F238E27FC236}">
                <a16:creationId xmlns:a16="http://schemas.microsoft.com/office/drawing/2014/main" id="{5902406C-28CC-4832-BD7E-58C9E6379B76}"/>
              </a:ext>
            </a:extLst>
          </p:cNvPr>
          <p:cNvPicPr>
            <a:picLocks noChangeAspect="1"/>
          </p:cNvPicPr>
          <p:nvPr/>
        </p:nvPicPr>
        <p:blipFill>
          <a:blip r:embed="rId3"/>
          <a:stretch>
            <a:fillRect/>
          </a:stretch>
        </p:blipFill>
        <p:spPr>
          <a:xfrm>
            <a:off x="1187624" y="1916832"/>
            <a:ext cx="7301611" cy="4563507"/>
          </a:xfrm>
          <a:prstGeom prst="rect">
            <a:avLst/>
          </a:prstGeom>
        </p:spPr>
      </p:pic>
    </p:spTree>
    <p:extLst>
      <p:ext uri="{BB962C8B-B14F-4D97-AF65-F5344CB8AC3E}">
        <p14:creationId xmlns:p14="http://schemas.microsoft.com/office/powerpoint/2010/main" val="1495252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Adsorptie</a:t>
            </a:r>
          </a:p>
        </p:txBody>
      </p:sp>
      <p:pic>
        <p:nvPicPr>
          <p:cNvPr id="3" name="Afbeelding 2"/>
          <p:cNvPicPr>
            <a:picLocks noChangeAspect="1"/>
          </p:cNvPicPr>
          <p:nvPr/>
        </p:nvPicPr>
        <p:blipFill>
          <a:blip r:embed="rId3"/>
          <a:stretch>
            <a:fillRect/>
          </a:stretch>
        </p:blipFill>
        <p:spPr>
          <a:xfrm>
            <a:off x="1043608" y="1878214"/>
            <a:ext cx="7132757" cy="3134962"/>
          </a:xfrm>
          <a:prstGeom prst="rect">
            <a:avLst/>
          </a:prstGeom>
        </p:spPr>
      </p:pic>
    </p:spTree>
    <p:extLst>
      <p:ext uri="{BB962C8B-B14F-4D97-AF65-F5344CB8AC3E}">
        <p14:creationId xmlns:p14="http://schemas.microsoft.com/office/powerpoint/2010/main" val="768750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Adsorptie</a:t>
            </a:r>
          </a:p>
        </p:txBody>
      </p:sp>
      <p:pic>
        <p:nvPicPr>
          <p:cNvPr id="4" name="Afbeelding 3"/>
          <p:cNvPicPr>
            <a:picLocks noChangeAspect="1"/>
          </p:cNvPicPr>
          <p:nvPr/>
        </p:nvPicPr>
        <p:blipFill>
          <a:blip r:embed="rId3"/>
          <a:stretch>
            <a:fillRect/>
          </a:stretch>
        </p:blipFill>
        <p:spPr>
          <a:xfrm>
            <a:off x="1619672" y="1916832"/>
            <a:ext cx="5510520" cy="3632494"/>
          </a:xfrm>
          <a:prstGeom prst="rect">
            <a:avLst/>
          </a:prstGeom>
        </p:spPr>
      </p:pic>
    </p:spTree>
    <p:extLst>
      <p:ext uri="{BB962C8B-B14F-4D97-AF65-F5344CB8AC3E}">
        <p14:creationId xmlns:p14="http://schemas.microsoft.com/office/powerpoint/2010/main" val="1832952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Zuur in de grond</a:t>
            </a:r>
          </a:p>
        </p:txBody>
      </p:sp>
      <p:pic>
        <p:nvPicPr>
          <p:cNvPr id="3" name="Afbeelding 2"/>
          <p:cNvPicPr>
            <a:picLocks noChangeAspect="1"/>
          </p:cNvPicPr>
          <p:nvPr/>
        </p:nvPicPr>
        <p:blipFill>
          <a:blip r:embed="rId3"/>
          <a:stretch>
            <a:fillRect/>
          </a:stretch>
        </p:blipFill>
        <p:spPr>
          <a:xfrm>
            <a:off x="1475656" y="1916832"/>
            <a:ext cx="6339461" cy="3600400"/>
          </a:xfrm>
          <a:prstGeom prst="rect">
            <a:avLst/>
          </a:prstGeom>
        </p:spPr>
      </p:pic>
      <p:pic>
        <p:nvPicPr>
          <p:cNvPr id="5" name="Afbeelding 4"/>
          <p:cNvPicPr>
            <a:picLocks noChangeAspect="1"/>
          </p:cNvPicPr>
          <p:nvPr/>
        </p:nvPicPr>
        <p:blipFill>
          <a:blip r:embed="rId4"/>
          <a:stretch>
            <a:fillRect/>
          </a:stretch>
        </p:blipFill>
        <p:spPr>
          <a:xfrm>
            <a:off x="1475657" y="1627702"/>
            <a:ext cx="6219478" cy="4664609"/>
          </a:xfrm>
          <a:prstGeom prst="rect">
            <a:avLst/>
          </a:prstGeom>
        </p:spPr>
      </p:pic>
    </p:spTree>
    <p:extLst>
      <p:ext uri="{BB962C8B-B14F-4D97-AF65-F5344CB8AC3E}">
        <p14:creationId xmlns:p14="http://schemas.microsoft.com/office/powerpoint/2010/main" val="1396065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Zuur in de grond</a:t>
            </a:r>
          </a:p>
        </p:txBody>
      </p:sp>
      <p:pic>
        <p:nvPicPr>
          <p:cNvPr id="4" name="Afbeelding 3"/>
          <p:cNvPicPr>
            <a:picLocks noChangeAspect="1"/>
          </p:cNvPicPr>
          <p:nvPr/>
        </p:nvPicPr>
        <p:blipFill>
          <a:blip r:embed="rId3"/>
          <a:stretch>
            <a:fillRect/>
          </a:stretch>
        </p:blipFill>
        <p:spPr>
          <a:xfrm>
            <a:off x="1547664" y="1628799"/>
            <a:ext cx="5544616" cy="4389488"/>
          </a:xfrm>
          <a:prstGeom prst="rect">
            <a:avLst/>
          </a:prstGeom>
        </p:spPr>
      </p:pic>
    </p:spTree>
    <p:extLst>
      <p:ext uri="{BB962C8B-B14F-4D97-AF65-F5344CB8AC3E}">
        <p14:creationId xmlns:p14="http://schemas.microsoft.com/office/powerpoint/2010/main" val="422081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Zuur in de grond</a:t>
            </a:r>
          </a:p>
        </p:txBody>
      </p:sp>
      <p:pic>
        <p:nvPicPr>
          <p:cNvPr id="4" name="Afbeelding 3"/>
          <p:cNvPicPr>
            <a:picLocks noChangeAspect="1"/>
          </p:cNvPicPr>
          <p:nvPr/>
        </p:nvPicPr>
        <p:blipFill>
          <a:blip r:embed="rId3"/>
          <a:stretch>
            <a:fillRect/>
          </a:stretch>
        </p:blipFill>
        <p:spPr>
          <a:xfrm>
            <a:off x="251520" y="2132856"/>
            <a:ext cx="8601517" cy="3240360"/>
          </a:xfrm>
          <a:prstGeom prst="rect">
            <a:avLst/>
          </a:prstGeom>
        </p:spPr>
      </p:pic>
    </p:spTree>
    <p:extLst>
      <p:ext uri="{BB962C8B-B14F-4D97-AF65-F5344CB8AC3E}">
        <p14:creationId xmlns:p14="http://schemas.microsoft.com/office/powerpoint/2010/main" val="3231746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Zuur in de grond</a:t>
            </a:r>
          </a:p>
        </p:txBody>
      </p:sp>
      <p:pic>
        <p:nvPicPr>
          <p:cNvPr id="5" name="Afbeelding 4"/>
          <p:cNvPicPr>
            <a:picLocks noChangeAspect="1"/>
          </p:cNvPicPr>
          <p:nvPr/>
        </p:nvPicPr>
        <p:blipFill>
          <a:blip r:embed="rId3"/>
          <a:stretch>
            <a:fillRect/>
          </a:stretch>
        </p:blipFill>
        <p:spPr>
          <a:xfrm>
            <a:off x="899592" y="2276872"/>
            <a:ext cx="7579870" cy="2263536"/>
          </a:xfrm>
          <a:prstGeom prst="rect">
            <a:avLst/>
          </a:prstGeom>
        </p:spPr>
      </p:pic>
    </p:spTree>
    <p:extLst>
      <p:ext uri="{BB962C8B-B14F-4D97-AF65-F5344CB8AC3E}">
        <p14:creationId xmlns:p14="http://schemas.microsoft.com/office/powerpoint/2010/main" val="1036632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6622504" cy="864095"/>
          </a:xfrm>
        </p:spPr>
        <p:txBody>
          <a:bodyPr>
            <a:normAutofit/>
          </a:bodyPr>
          <a:lstStyle/>
          <a:p>
            <a:pPr algn="ctr"/>
            <a:r>
              <a:rPr lang="nl-NL" sz="2700" b="1" dirty="0"/>
              <a:t>Aan de slag</a:t>
            </a:r>
          </a:p>
        </p:txBody>
      </p:sp>
      <p:sp>
        <p:nvSpPr>
          <p:cNvPr id="3" name="Tekstvak 2"/>
          <p:cNvSpPr txBox="1"/>
          <p:nvPr/>
        </p:nvSpPr>
        <p:spPr>
          <a:xfrm>
            <a:off x="1043608" y="1844824"/>
            <a:ext cx="7056784" cy="369332"/>
          </a:xfrm>
          <a:prstGeom prst="rect">
            <a:avLst/>
          </a:prstGeom>
          <a:noFill/>
        </p:spPr>
        <p:txBody>
          <a:bodyPr wrap="square" rtlCol="0">
            <a:spAutoFit/>
          </a:bodyPr>
          <a:lstStyle/>
          <a:p>
            <a:r>
              <a:rPr lang="nl-NL" dirty="0"/>
              <a:t>Lees de tekst en maak de opdrachten van les 4.</a:t>
            </a:r>
          </a:p>
        </p:txBody>
      </p:sp>
      <p:pic>
        <p:nvPicPr>
          <p:cNvPr id="4" name="Afbeelding 3"/>
          <p:cNvPicPr>
            <a:picLocks noChangeAspect="1"/>
          </p:cNvPicPr>
          <p:nvPr/>
        </p:nvPicPr>
        <p:blipFill>
          <a:blip r:embed="rId3"/>
          <a:stretch>
            <a:fillRect/>
          </a:stretch>
        </p:blipFill>
        <p:spPr>
          <a:xfrm>
            <a:off x="2771800" y="2414788"/>
            <a:ext cx="3261345" cy="3133170"/>
          </a:xfrm>
          <a:prstGeom prst="rect">
            <a:avLst/>
          </a:prstGeom>
        </p:spPr>
      </p:pic>
    </p:spTree>
    <p:extLst>
      <p:ext uri="{BB962C8B-B14F-4D97-AF65-F5344CB8AC3E}">
        <p14:creationId xmlns:p14="http://schemas.microsoft.com/office/powerpoint/2010/main" val="209154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br>
              <a:rPr lang="nl-NL" sz="2700" i="1" dirty="0"/>
            </a:br>
            <a:r>
              <a:rPr lang="nl-NL" sz="2700" b="1" dirty="0"/>
              <a:t>Terugblik</a:t>
            </a:r>
          </a:p>
        </p:txBody>
      </p:sp>
      <p:sp>
        <p:nvSpPr>
          <p:cNvPr id="3" name="Ondertitel 2"/>
          <p:cNvSpPr>
            <a:spLocks noGrp="1"/>
          </p:cNvSpPr>
          <p:nvPr>
            <p:ph type="subTitle" idx="1"/>
          </p:nvPr>
        </p:nvSpPr>
        <p:spPr>
          <a:xfrm>
            <a:off x="670621" y="1628800"/>
            <a:ext cx="7128792" cy="3816424"/>
          </a:xfrm>
        </p:spPr>
        <p:txBody>
          <a:bodyPr>
            <a:normAutofit/>
          </a:bodyPr>
          <a:lstStyle/>
          <a:p>
            <a:pPr algn="ctr"/>
            <a:r>
              <a:rPr lang="nl-NL" sz="1600" dirty="0"/>
              <a:t>Bodem en bodemgebruik</a:t>
            </a:r>
          </a:p>
          <a:p>
            <a:pPr algn="ctr"/>
            <a:r>
              <a:rPr lang="nl-NL" dirty="0"/>
              <a:t>Grond en haar ontstaanswijze</a:t>
            </a:r>
          </a:p>
          <a:p>
            <a:pPr algn="ctr"/>
            <a:r>
              <a:rPr lang="nl-NL" dirty="0"/>
              <a:t>Ontstaan van het Nederlandse landschap</a:t>
            </a:r>
          </a:p>
          <a:p>
            <a:pPr algn="ctr"/>
            <a:r>
              <a:rPr lang="nl-NL" dirty="0"/>
              <a:t>Herkennen van grondsoorten </a:t>
            </a:r>
          </a:p>
          <a:p>
            <a:pPr algn="ctr"/>
            <a:r>
              <a:rPr lang="nl-NL" dirty="0"/>
              <a:t>Grond en zijn fracties</a:t>
            </a:r>
          </a:p>
          <a:p>
            <a:pPr algn="ctr"/>
            <a:r>
              <a:rPr lang="nl-NL" dirty="0"/>
              <a:t>Bodemprofiel</a:t>
            </a:r>
          </a:p>
          <a:p>
            <a:pPr algn="ctr"/>
            <a:r>
              <a:rPr lang="nl-NL" dirty="0"/>
              <a:t>Bodemlagen</a:t>
            </a:r>
          </a:p>
          <a:p>
            <a:pPr algn="ctr"/>
            <a:endParaRPr lang="nl-NL" dirty="0"/>
          </a:p>
          <a:p>
            <a:pPr algn="ctr"/>
            <a:endParaRPr lang="nl-NL" sz="1600" dirty="0"/>
          </a:p>
          <a:p>
            <a:pPr algn="ctr"/>
            <a:endParaRPr lang="nl-NL" sz="1600" dirty="0"/>
          </a:p>
          <a:p>
            <a:pPr algn="ctr"/>
            <a:endParaRPr lang="nl-NL" sz="1600" dirty="0"/>
          </a:p>
        </p:txBody>
      </p:sp>
      <p:pic>
        <p:nvPicPr>
          <p:cNvPr id="4" name="Afbeelding 3"/>
          <p:cNvPicPr>
            <a:picLocks noChangeAspect="1"/>
          </p:cNvPicPr>
          <p:nvPr/>
        </p:nvPicPr>
        <p:blipFill>
          <a:blip r:embed="rId3"/>
          <a:stretch>
            <a:fillRect/>
          </a:stretch>
        </p:blipFill>
        <p:spPr>
          <a:xfrm>
            <a:off x="5508104" y="3356739"/>
            <a:ext cx="3240728" cy="2232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237854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br>
              <a:rPr lang="nl-NL" sz="2700" i="1" dirty="0"/>
            </a:br>
            <a:r>
              <a:rPr lang="nl-NL" sz="2700" i="1" dirty="0"/>
              <a:t>Huiswerk bespreken</a:t>
            </a:r>
            <a:endParaRPr lang="nl-NL" sz="2700" b="1" dirty="0"/>
          </a:p>
        </p:txBody>
      </p:sp>
      <p:sp>
        <p:nvSpPr>
          <p:cNvPr id="3" name="Ondertitel 2"/>
          <p:cNvSpPr>
            <a:spLocks noGrp="1"/>
          </p:cNvSpPr>
          <p:nvPr>
            <p:ph type="subTitle" idx="1"/>
          </p:nvPr>
        </p:nvSpPr>
        <p:spPr>
          <a:xfrm>
            <a:off x="670621" y="1628800"/>
            <a:ext cx="7128792" cy="3816424"/>
          </a:xfrm>
        </p:spPr>
        <p:txBody>
          <a:bodyPr>
            <a:normAutofit/>
          </a:bodyPr>
          <a:lstStyle/>
          <a:p>
            <a:pPr algn="ctr"/>
            <a:r>
              <a:rPr lang="nl-NL" dirty="0"/>
              <a:t>Bodemprofiel</a:t>
            </a:r>
          </a:p>
          <a:p>
            <a:pPr algn="ctr"/>
            <a:r>
              <a:rPr lang="nl-NL" dirty="0"/>
              <a:t>Bodemlagen</a:t>
            </a:r>
          </a:p>
          <a:p>
            <a:pPr algn="ctr"/>
            <a:endParaRPr lang="nl-NL" dirty="0"/>
          </a:p>
          <a:p>
            <a:pPr algn="ctr"/>
            <a:endParaRPr lang="nl-NL" sz="1600" dirty="0"/>
          </a:p>
          <a:p>
            <a:pPr algn="ctr"/>
            <a:endParaRPr lang="nl-NL" sz="1600" dirty="0"/>
          </a:p>
          <a:p>
            <a:pPr algn="ctr"/>
            <a:endParaRPr lang="nl-NL" sz="1600" dirty="0"/>
          </a:p>
        </p:txBody>
      </p:sp>
      <p:pic>
        <p:nvPicPr>
          <p:cNvPr id="4" name="Afbeelding 3"/>
          <p:cNvPicPr>
            <a:picLocks noChangeAspect="1"/>
          </p:cNvPicPr>
          <p:nvPr/>
        </p:nvPicPr>
        <p:blipFill>
          <a:blip r:embed="rId3"/>
          <a:stretch>
            <a:fillRect/>
          </a:stretch>
        </p:blipFill>
        <p:spPr>
          <a:xfrm>
            <a:off x="5508104" y="3356739"/>
            <a:ext cx="3240728" cy="2232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973772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br>
              <a:rPr lang="nl-NL" sz="2700" i="1" dirty="0"/>
            </a:br>
            <a:r>
              <a:rPr lang="nl-NL" sz="2700" i="1" dirty="0"/>
              <a:t>Huiswerk bespreken</a:t>
            </a:r>
            <a:endParaRPr lang="nl-NL" sz="2700" b="1" dirty="0"/>
          </a:p>
        </p:txBody>
      </p:sp>
      <p:sp>
        <p:nvSpPr>
          <p:cNvPr id="3" name="Ondertitel 2"/>
          <p:cNvSpPr>
            <a:spLocks noGrp="1"/>
          </p:cNvSpPr>
          <p:nvPr>
            <p:ph type="subTitle" idx="1"/>
          </p:nvPr>
        </p:nvSpPr>
        <p:spPr>
          <a:xfrm>
            <a:off x="670621" y="1628800"/>
            <a:ext cx="7128792" cy="3816424"/>
          </a:xfrm>
        </p:spPr>
        <p:txBody>
          <a:bodyPr>
            <a:normAutofit/>
          </a:bodyPr>
          <a:lstStyle/>
          <a:p>
            <a:pPr algn="ctr"/>
            <a:r>
              <a:rPr lang="nl-NL" dirty="0"/>
              <a:t>Bodemprofiel vraag 1 t/m 6</a:t>
            </a:r>
          </a:p>
          <a:p>
            <a:pPr algn="ctr"/>
            <a:endParaRPr lang="nl-NL" dirty="0"/>
          </a:p>
          <a:p>
            <a:pPr algn="ctr"/>
            <a:endParaRPr lang="nl-NL" sz="1600" dirty="0"/>
          </a:p>
          <a:p>
            <a:pPr algn="ctr"/>
            <a:endParaRPr lang="nl-NL" sz="1600" dirty="0"/>
          </a:p>
          <a:p>
            <a:pPr algn="ctr"/>
            <a:endParaRPr lang="nl-NL" sz="1600" dirty="0"/>
          </a:p>
        </p:txBody>
      </p:sp>
      <p:pic>
        <p:nvPicPr>
          <p:cNvPr id="5" name="Afbeelding 4">
            <a:extLst>
              <a:ext uri="{FF2B5EF4-FFF2-40B4-BE49-F238E27FC236}">
                <a16:creationId xmlns:a16="http://schemas.microsoft.com/office/drawing/2014/main" id="{2D3337DD-7D30-4E20-9CAF-F10D2C4D8589}"/>
              </a:ext>
            </a:extLst>
          </p:cNvPr>
          <p:cNvPicPr>
            <a:picLocks noChangeAspect="1"/>
          </p:cNvPicPr>
          <p:nvPr/>
        </p:nvPicPr>
        <p:blipFill>
          <a:blip r:embed="rId3"/>
          <a:stretch>
            <a:fillRect/>
          </a:stretch>
        </p:blipFill>
        <p:spPr>
          <a:xfrm>
            <a:off x="561975" y="2131665"/>
            <a:ext cx="8020050" cy="3457575"/>
          </a:xfrm>
          <a:prstGeom prst="rect">
            <a:avLst/>
          </a:prstGeom>
        </p:spPr>
      </p:pic>
    </p:spTree>
    <p:extLst>
      <p:ext uri="{BB962C8B-B14F-4D97-AF65-F5344CB8AC3E}">
        <p14:creationId xmlns:p14="http://schemas.microsoft.com/office/powerpoint/2010/main" val="10898476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br>
              <a:rPr lang="nl-NL" sz="2700" i="1" dirty="0"/>
            </a:br>
            <a:r>
              <a:rPr lang="nl-NL" sz="2700" i="1" dirty="0"/>
              <a:t>Huiswerk bespreken</a:t>
            </a:r>
            <a:endParaRPr lang="nl-NL" sz="2700" b="1" dirty="0"/>
          </a:p>
        </p:txBody>
      </p:sp>
      <p:sp>
        <p:nvSpPr>
          <p:cNvPr id="3" name="Ondertitel 2"/>
          <p:cNvSpPr>
            <a:spLocks noGrp="1"/>
          </p:cNvSpPr>
          <p:nvPr>
            <p:ph type="subTitle" idx="1"/>
          </p:nvPr>
        </p:nvSpPr>
        <p:spPr>
          <a:xfrm>
            <a:off x="670621" y="1628800"/>
            <a:ext cx="7128792" cy="3816424"/>
          </a:xfrm>
        </p:spPr>
        <p:txBody>
          <a:bodyPr>
            <a:normAutofit/>
          </a:bodyPr>
          <a:lstStyle/>
          <a:p>
            <a:pPr algn="ctr"/>
            <a:r>
              <a:rPr lang="nl-NL" dirty="0"/>
              <a:t>Bodemprofiel vraag 1 t/m 3</a:t>
            </a:r>
          </a:p>
          <a:p>
            <a:pPr algn="ctr"/>
            <a:endParaRPr lang="nl-NL" dirty="0"/>
          </a:p>
          <a:p>
            <a:pPr algn="ctr"/>
            <a:endParaRPr lang="nl-NL" sz="1600" dirty="0"/>
          </a:p>
          <a:p>
            <a:pPr algn="ctr"/>
            <a:endParaRPr lang="nl-NL" sz="1600" dirty="0"/>
          </a:p>
          <a:p>
            <a:pPr algn="ctr"/>
            <a:endParaRPr lang="nl-NL" sz="1600" dirty="0"/>
          </a:p>
        </p:txBody>
      </p:sp>
      <p:sp>
        <p:nvSpPr>
          <p:cNvPr id="4" name="Rechthoek 3">
            <a:extLst>
              <a:ext uri="{FF2B5EF4-FFF2-40B4-BE49-F238E27FC236}">
                <a16:creationId xmlns:a16="http://schemas.microsoft.com/office/drawing/2014/main" id="{8ECC73CA-5784-4560-A1DE-51DE6A4B7133}"/>
              </a:ext>
            </a:extLst>
          </p:cNvPr>
          <p:cNvSpPr/>
          <p:nvPr/>
        </p:nvSpPr>
        <p:spPr>
          <a:xfrm>
            <a:off x="539552" y="2123692"/>
            <a:ext cx="8424936" cy="1477328"/>
          </a:xfrm>
          <a:prstGeom prst="rect">
            <a:avLst/>
          </a:prstGeom>
        </p:spPr>
        <p:txBody>
          <a:bodyPr wrap="square">
            <a:spAutoFit/>
          </a:bodyPr>
          <a:lstStyle/>
          <a:p>
            <a:r>
              <a:rPr lang="nl-NL" dirty="0"/>
              <a:t>1.	Profiel 1 komt uit een onbegroeide stuifheuvel. Wat valt je op?</a:t>
            </a:r>
          </a:p>
          <a:p>
            <a:r>
              <a:rPr lang="nl-NL" dirty="0"/>
              <a:t>2.	De zandrond van profiel 1B is sinds 25 jaar begroeid met natuurgrassen. Welke stof is in de A-laag ontstaan?</a:t>
            </a:r>
          </a:p>
          <a:p>
            <a:r>
              <a:rPr lang="nl-NL" dirty="0"/>
              <a:t>3.	De zandgrond van profiel 1C is sinds mensenheugenis begroeid met heide. Welke stof is in de A1-laag (de plag) ontstaan?</a:t>
            </a:r>
          </a:p>
        </p:txBody>
      </p:sp>
      <p:pic>
        <p:nvPicPr>
          <p:cNvPr id="6" name="Afbeelding 5">
            <a:extLst>
              <a:ext uri="{FF2B5EF4-FFF2-40B4-BE49-F238E27FC236}">
                <a16:creationId xmlns:a16="http://schemas.microsoft.com/office/drawing/2014/main" id="{A7C0FED7-1A2C-4141-B07A-FED9A90C67EC}"/>
              </a:ext>
            </a:extLst>
          </p:cNvPr>
          <p:cNvPicPr>
            <a:picLocks noChangeAspect="1"/>
          </p:cNvPicPr>
          <p:nvPr/>
        </p:nvPicPr>
        <p:blipFill>
          <a:blip r:embed="rId3"/>
          <a:stretch>
            <a:fillRect/>
          </a:stretch>
        </p:blipFill>
        <p:spPr>
          <a:xfrm>
            <a:off x="2746262" y="3871982"/>
            <a:ext cx="3651475" cy="1573242"/>
          </a:xfrm>
          <a:prstGeom prst="rect">
            <a:avLst/>
          </a:prstGeom>
        </p:spPr>
      </p:pic>
    </p:spTree>
    <p:extLst>
      <p:ext uri="{BB962C8B-B14F-4D97-AF65-F5344CB8AC3E}">
        <p14:creationId xmlns:p14="http://schemas.microsoft.com/office/powerpoint/2010/main" val="41105513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br>
              <a:rPr lang="nl-NL" sz="2700" i="1" dirty="0"/>
            </a:br>
            <a:r>
              <a:rPr lang="nl-NL" sz="2700" i="1" dirty="0"/>
              <a:t>Huiswerk bespreken</a:t>
            </a:r>
            <a:endParaRPr lang="nl-NL" sz="2700" b="1" dirty="0"/>
          </a:p>
        </p:txBody>
      </p:sp>
      <p:sp>
        <p:nvSpPr>
          <p:cNvPr id="3" name="Ondertitel 2"/>
          <p:cNvSpPr>
            <a:spLocks noGrp="1"/>
          </p:cNvSpPr>
          <p:nvPr>
            <p:ph type="subTitle" idx="1"/>
          </p:nvPr>
        </p:nvSpPr>
        <p:spPr>
          <a:xfrm>
            <a:off x="670621" y="1628800"/>
            <a:ext cx="7128792" cy="3816424"/>
          </a:xfrm>
        </p:spPr>
        <p:txBody>
          <a:bodyPr>
            <a:normAutofit/>
          </a:bodyPr>
          <a:lstStyle/>
          <a:p>
            <a:pPr algn="ctr"/>
            <a:r>
              <a:rPr lang="nl-NL" dirty="0"/>
              <a:t>Lutum vraag 7 8 en 12 </a:t>
            </a:r>
          </a:p>
          <a:p>
            <a:pPr algn="ctr"/>
            <a:endParaRPr lang="nl-NL" dirty="0"/>
          </a:p>
          <a:p>
            <a:pPr algn="ctr"/>
            <a:endParaRPr lang="nl-NL" sz="1600" dirty="0"/>
          </a:p>
          <a:p>
            <a:pPr algn="ctr"/>
            <a:endParaRPr lang="nl-NL" sz="1600" dirty="0"/>
          </a:p>
          <a:p>
            <a:pPr algn="ctr"/>
            <a:endParaRPr lang="nl-NL" sz="1600" dirty="0"/>
          </a:p>
        </p:txBody>
      </p:sp>
      <p:sp>
        <p:nvSpPr>
          <p:cNvPr id="4" name="Rechthoek 3">
            <a:extLst>
              <a:ext uri="{FF2B5EF4-FFF2-40B4-BE49-F238E27FC236}">
                <a16:creationId xmlns:a16="http://schemas.microsoft.com/office/drawing/2014/main" id="{8ECC73CA-5784-4560-A1DE-51DE6A4B7133}"/>
              </a:ext>
            </a:extLst>
          </p:cNvPr>
          <p:cNvSpPr/>
          <p:nvPr/>
        </p:nvSpPr>
        <p:spPr>
          <a:xfrm>
            <a:off x="539552" y="2123692"/>
            <a:ext cx="8424936" cy="3139321"/>
          </a:xfrm>
          <a:prstGeom prst="rect">
            <a:avLst/>
          </a:prstGeom>
        </p:spPr>
        <p:txBody>
          <a:bodyPr wrap="square">
            <a:spAutoFit/>
          </a:bodyPr>
          <a:lstStyle/>
          <a:p>
            <a:r>
              <a:rPr lang="nl-NL" dirty="0"/>
              <a:t>Lutum is de benaming voor gronddeeltjes die kleiner zijn dan 2 µm.</a:t>
            </a:r>
          </a:p>
          <a:p>
            <a:endParaRPr lang="nl-NL" dirty="0"/>
          </a:p>
          <a:p>
            <a:r>
              <a:rPr lang="nl-NL" dirty="0"/>
              <a:t>Bij een lutumgehalte van 8% tot 12% spreekt men van zeer lichte zavel; bij een lutumgehalte van 12% tot 17,5% van matig lichte zavel en bij een lutumgehalte van 17,5% tot 25% van zware zavel.</a:t>
            </a:r>
          </a:p>
          <a:p>
            <a:endParaRPr lang="nl-NL" dirty="0"/>
          </a:p>
          <a:p>
            <a:r>
              <a:rPr lang="nl-NL" dirty="0"/>
              <a:t>Er is sprake van klei als de lutumfractie groter dan 25% is. Bij 25% tot 35% lutum is er sprake van lichte klei, bij 35% tot 50% is er sprake van matig zware klei en bij meer dan 50% lutum is er sprake van zware klei.</a:t>
            </a:r>
          </a:p>
          <a:p>
            <a:endParaRPr lang="nl-NL" dirty="0"/>
          </a:p>
          <a:p>
            <a:r>
              <a:rPr lang="nl-NL" dirty="0"/>
              <a:t>.	</a:t>
            </a:r>
          </a:p>
        </p:txBody>
      </p:sp>
    </p:spTree>
    <p:extLst>
      <p:ext uri="{BB962C8B-B14F-4D97-AF65-F5344CB8AC3E}">
        <p14:creationId xmlns:p14="http://schemas.microsoft.com/office/powerpoint/2010/main" val="787728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br>
              <a:rPr lang="nl-NL" sz="2700" i="1" dirty="0"/>
            </a:br>
            <a:r>
              <a:rPr lang="nl-NL" sz="2700" i="1" dirty="0"/>
              <a:t>Huiswerk bespreken</a:t>
            </a:r>
            <a:endParaRPr lang="nl-NL" sz="2700" b="1" dirty="0"/>
          </a:p>
        </p:txBody>
      </p:sp>
      <p:sp>
        <p:nvSpPr>
          <p:cNvPr id="3" name="Ondertitel 2"/>
          <p:cNvSpPr>
            <a:spLocks noGrp="1"/>
          </p:cNvSpPr>
          <p:nvPr>
            <p:ph type="subTitle" idx="1"/>
          </p:nvPr>
        </p:nvSpPr>
        <p:spPr>
          <a:xfrm>
            <a:off x="670621" y="1628800"/>
            <a:ext cx="7128792" cy="3816424"/>
          </a:xfrm>
        </p:spPr>
        <p:txBody>
          <a:bodyPr>
            <a:normAutofit/>
          </a:bodyPr>
          <a:lstStyle/>
          <a:p>
            <a:pPr algn="ctr"/>
            <a:r>
              <a:rPr lang="nl-NL" dirty="0"/>
              <a:t>Lutum vraag 7 8 en 12 </a:t>
            </a:r>
          </a:p>
          <a:p>
            <a:r>
              <a:rPr lang="nl-NL" dirty="0"/>
              <a:t>De lutumdeeltjes bestaan uit platte plaatjes die op elkaar zitten. Deze deeltjes hebben een negatieve ionenlading. Door de negatieve lading van de kleifractie is de bodem in staat om (positieve) ionen van mineralen die opgelost zijn in het bodemwater te binden aan de kleifractie. Hierdoor spoelen de mineralen niet met het grondwater mee, maar blijven ze gebonden aan de kleideeltjes en kunnen ze op deze manier opgenomen worden door de planten. Dit is de reden dat kleigrond meestal vruchtbaarder is dan zandgrond</a:t>
            </a:r>
          </a:p>
          <a:p>
            <a:endParaRPr lang="nl-NL" sz="1600" dirty="0"/>
          </a:p>
          <a:p>
            <a:pPr algn="ctr"/>
            <a:endParaRPr lang="nl-NL" sz="1600" dirty="0"/>
          </a:p>
          <a:p>
            <a:pPr algn="ctr"/>
            <a:endParaRPr lang="nl-NL" sz="1600" dirty="0"/>
          </a:p>
        </p:txBody>
      </p:sp>
      <p:sp>
        <p:nvSpPr>
          <p:cNvPr id="4" name="Rechthoek 3">
            <a:extLst>
              <a:ext uri="{FF2B5EF4-FFF2-40B4-BE49-F238E27FC236}">
                <a16:creationId xmlns:a16="http://schemas.microsoft.com/office/drawing/2014/main" id="{8ECC73CA-5784-4560-A1DE-51DE6A4B7133}"/>
              </a:ext>
            </a:extLst>
          </p:cNvPr>
          <p:cNvSpPr/>
          <p:nvPr/>
        </p:nvSpPr>
        <p:spPr>
          <a:xfrm>
            <a:off x="539552" y="2123692"/>
            <a:ext cx="8424936" cy="369332"/>
          </a:xfrm>
          <a:prstGeom prst="rect">
            <a:avLst/>
          </a:prstGeom>
        </p:spPr>
        <p:txBody>
          <a:bodyPr wrap="square">
            <a:spAutoFit/>
          </a:bodyPr>
          <a:lstStyle/>
          <a:p>
            <a:r>
              <a:rPr lang="nl-NL" dirty="0"/>
              <a:t>.	</a:t>
            </a:r>
          </a:p>
        </p:txBody>
      </p:sp>
    </p:spTree>
    <p:extLst>
      <p:ext uri="{BB962C8B-B14F-4D97-AF65-F5344CB8AC3E}">
        <p14:creationId xmlns:p14="http://schemas.microsoft.com/office/powerpoint/2010/main" val="38621959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br>
              <a:rPr lang="nl-NL" sz="2700" i="1" dirty="0"/>
            </a:br>
            <a:r>
              <a:rPr lang="nl-NL" sz="2700" i="1" dirty="0"/>
              <a:t>Huiswerk bespreken</a:t>
            </a:r>
            <a:endParaRPr lang="nl-NL" sz="2700" b="1" dirty="0"/>
          </a:p>
        </p:txBody>
      </p:sp>
      <p:sp>
        <p:nvSpPr>
          <p:cNvPr id="3" name="Ondertitel 2"/>
          <p:cNvSpPr>
            <a:spLocks noGrp="1"/>
          </p:cNvSpPr>
          <p:nvPr>
            <p:ph type="subTitle" idx="1"/>
          </p:nvPr>
        </p:nvSpPr>
        <p:spPr>
          <a:xfrm>
            <a:off x="670621" y="1628800"/>
            <a:ext cx="7128792" cy="3816424"/>
          </a:xfrm>
        </p:spPr>
        <p:txBody>
          <a:bodyPr>
            <a:normAutofit/>
          </a:bodyPr>
          <a:lstStyle/>
          <a:p>
            <a:pPr algn="ctr"/>
            <a:r>
              <a:rPr lang="nl-NL" dirty="0"/>
              <a:t>Lutum vraag 7 8 en 12 </a:t>
            </a:r>
          </a:p>
          <a:p>
            <a:endParaRPr lang="nl-NL" sz="1600" dirty="0"/>
          </a:p>
          <a:p>
            <a:pPr algn="ctr"/>
            <a:endParaRPr lang="nl-NL" sz="1600" dirty="0"/>
          </a:p>
          <a:p>
            <a:r>
              <a:rPr lang="nl-NL" dirty="0"/>
              <a:t>7.	Welke grond heeft het hoogste lutumgehalte?</a:t>
            </a:r>
          </a:p>
          <a:p>
            <a:r>
              <a:rPr lang="nl-NL" dirty="0"/>
              <a:t>8.	Welke grond heeft de grootste samenhang tussen de korrels?</a:t>
            </a:r>
          </a:p>
          <a:p>
            <a:r>
              <a:rPr lang="nl-NL" dirty="0"/>
              <a:t>12.	Hieronder staan drie profielkuilen getekend. Waar is de kans op kluitvorming het groots</a:t>
            </a:r>
          </a:p>
          <a:p>
            <a:endParaRPr lang="nl-NL" sz="1600" dirty="0"/>
          </a:p>
        </p:txBody>
      </p:sp>
      <p:sp>
        <p:nvSpPr>
          <p:cNvPr id="4" name="Rechthoek 3">
            <a:extLst>
              <a:ext uri="{FF2B5EF4-FFF2-40B4-BE49-F238E27FC236}">
                <a16:creationId xmlns:a16="http://schemas.microsoft.com/office/drawing/2014/main" id="{8ECC73CA-5784-4560-A1DE-51DE6A4B7133}"/>
              </a:ext>
            </a:extLst>
          </p:cNvPr>
          <p:cNvSpPr/>
          <p:nvPr/>
        </p:nvSpPr>
        <p:spPr>
          <a:xfrm>
            <a:off x="539552" y="2123692"/>
            <a:ext cx="8424936" cy="369332"/>
          </a:xfrm>
          <a:prstGeom prst="rect">
            <a:avLst/>
          </a:prstGeom>
        </p:spPr>
        <p:txBody>
          <a:bodyPr wrap="square">
            <a:spAutoFit/>
          </a:bodyPr>
          <a:lstStyle/>
          <a:p>
            <a:r>
              <a:rPr lang="nl-NL" dirty="0"/>
              <a:t>.	</a:t>
            </a:r>
          </a:p>
        </p:txBody>
      </p:sp>
      <p:pic>
        <p:nvPicPr>
          <p:cNvPr id="5" name="Afbeelding 4">
            <a:extLst>
              <a:ext uri="{FF2B5EF4-FFF2-40B4-BE49-F238E27FC236}">
                <a16:creationId xmlns:a16="http://schemas.microsoft.com/office/drawing/2014/main" id="{5365D204-35A9-40BB-8BFA-0C4E3AAEFA55}"/>
              </a:ext>
            </a:extLst>
          </p:cNvPr>
          <p:cNvPicPr>
            <a:picLocks noChangeAspect="1"/>
          </p:cNvPicPr>
          <p:nvPr/>
        </p:nvPicPr>
        <p:blipFill>
          <a:blip r:embed="rId3"/>
          <a:stretch>
            <a:fillRect/>
          </a:stretch>
        </p:blipFill>
        <p:spPr>
          <a:xfrm>
            <a:off x="2987824" y="4772305"/>
            <a:ext cx="2865368" cy="1633870"/>
          </a:xfrm>
          <a:prstGeom prst="rect">
            <a:avLst/>
          </a:prstGeom>
        </p:spPr>
      </p:pic>
    </p:spTree>
    <p:extLst>
      <p:ext uri="{BB962C8B-B14F-4D97-AF65-F5344CB8AC3E}">
        <p14:creationId xmlns:p14="http://schemas.microsoft.com/office/powerpoint/2010/main" val="39561644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br>
              <a:rPr lang="nl-NL" sz="2700" i="1" dirty="0"/>
            </a:br>
            <a:r>
              <a:rPr lang="nl-NL" sz="2700" i="1" dirty="0"/>
              <a:t>Huiswerk bespreken</a:t>
            </a:r>
            <a:endParaRPr lang="nl-NL" sz="2700" b="1" dirty="0"/>
          </a:p>
        </p:txBody>
      </p:sp>
      <p:sp>
        <p:nvSpPr>
          <p:cNvPr id="3" name="Ondertitel 2"/>
          <p:cNvSpPr>
            <a:spLocks noGrp="1"/>
          </p:cNvSpPr>
          <p:nvPr>
            <p:ph type="subTitle" idx="1"/>
          </p:nvPr>
        </p:nvSpPr>
        <p:spPr>
          <a:xfrm>
            <a:off x="670621" y="1628800"/>
            <a:ext cx="7128792" cy="3816424"/>
          </a:xfrm>
        </p:spPr>
        <p:txBody>
          <a:bodyPr>
            <a:normAutofit/>
          </a:bodyPr>
          <a:lstStyle/>
          <a:p>
            <a:r>
              <a:rPr lang="nl-NL" dirty="0"/>
              <a:t>Doorlatendheid vraag 36 37 38 en 39</a:t>
            </a:r>
          </a:p>
          <a:p>
            <a:r>
              <a:rPr lang="nl-NL" dirty="0"/>
              <a:t>Water zakt weg in split en grind. Water zakt ook weg in de grond. Split en grond zijn dus doorlatend. </a:t>
            </a:r>
          </a:p>
          <a:p>
            <a:r>
              <a:rPr lang="nl-NL" dirty="0"/>
              <a:t>36.	Welk product heeft de grootste doorlatendheid?</a:t>
            </a:r>
          </a:p>
          <a:p>
            <a:r>
              <a:rPr lang="nl-NL" dirty="0"/>
              <a:t>37.	Welke invloed hebben wormgangen op de doorlatendheid?</a:t>
            </a:r>
          </a:p>
          <a:p>
            <a:r>
              <a:rPr lang="nl-NL" dirty="0"/>
              <a:t>38.	Door het rijden met zware machines kan het bovenste grondlaagje dichtgereden worden. Hoe is nadien de doorlatendheid? Groot/klein. </a:t>
            </a:r>
          </a:p>
          <a:p>
            <a:r>
              <a:rPr lang="nl-NL" dirty="0"/>
              <a:t>39.	Wanner is de afname van de doorlatendheid het grootst? Bij rijden op droge/natte grond</a:t>
            </a:r>
          </a:p>
          <a:p>
            <a:endParaRPr lang="nl-NL" sz="1600" dirty="0"/>
          </a:p>
        </p:txBody>
      </p:sp>
      <p:sp>
        <p:nvSpPr>
          <p:cNvPr id="4" name="Rechthoek 3">
            <a:extLst>
              <a:ext uri="{FF2B5EF4-FFF2-40B4-BE49-F238E27FC236}">
                <a16:creationId xmlns:a16="http://schemas.microsoft.com/office/drawing/2014/main" id="{8ECC73CA-5784-4560-A1DE-51DE6A4B7133}"/>
              </a:ext>
            </a:extLst>
          </p:cNvPr>
          <p:cNvSpPr/>
          <p:nvPr/>
        </p:nvSpPr>
        <p:spPr>
          <a:xfrm>
            <a:off x="539552" y="2123692"/>
            <a:ext cx="8424936" cy="369332"/>
          </a:xfrm>
          <a:prstGeom prst="rect">
            <a:avLst/>
          </a:prstGeom>
        </p:spPr>
        <p:txBody>
          <a:bodyPr wrap="square">
            <a:spAutoFit/>
          </a:bodyPr>
          <a:lstStyle/>
          <a:p>
            <a:r>
              <a:rPr lang="nl-NL" dirty="0"/>
              <a:t>.	</a:t>
            </a:r>
          </a:p>
        </p:txBody>
      </p:sp>
    </p:spTree>
    <p:extLst>
      <p:ext uri="{BB962C8B-B14F-4D97-AF65-F5344CB8AC3E}">
        <p14:creationId xmlns:p14="http://schemas.microsoft.com/office/powerpoint/2010/main" val="20949458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8" ma:contentTypeDescription="Een nieuw document maken." ma:contentTypeScope="" ma:versionID="21f30e843fc08326a90dfcc3df5d88f4">
  <xsd:schema xmlns:xsd="http://www.w3.org/2001/XMLSchema" xmlns:xs="http://www.w3.org/2001/XMLSchema" xmlns:p="http://schemas.microsoft.com/office/2006/metadata/properties" xmlns:ns2="2cb1c85b-b197-48cd-8bb1-fe9e9ee0096b" targetNamespace="http://schemas.microsoft.com/office/2006/metadata/properties" ma:root="true" ma:fieldsID="d1da33989067915997ea0975e1a45331"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3B7164-6B0D-452A-9955-52382AB64AB4}"/>
</file>

<file path=customXml/itemProps2.xml><?xml version="1.0" encoding="utf-8"?>
<ds:datastoreItem xmlns:ds="http://schemas.openxmlformats.org/officeDocument/2006/customXml" ds:itemID="{A151E259-8493-403D-956A-0E293358FBCE}">
  <ds:schemaRefs>
    <ds:schemaRef ds:uri="http://schemas.microsoft.com/sharepoint/v3/contenttype/forms"/>
  </ds:schemaRefs>
</ds:datastoreItem>
</file>

<file path=customXml/itemProps3.xml><?xml version="1.0" encoding="utf-8"?>
<ds:datastoreItem xmlns:ds="http://schemas.openxmlformats.org/officeDocument/2006/customXml" ds:itemID="{E887D335-8B45-4239-A511-36A97983FDE3}">
  <ds:schemaRefs>
    <ds:schemaRef ds:uri="915d7cad-3e71-4cea-95bb-ac32222adf06"/>
    <ds:schemaRef ds:uri="http://purl.org/dc/elements/1.1/"/>
    <ds:schemaRef ds:uri="http://purl.org/dc/terms/"/>
    <ds:schemaRef ds:uri="82ac19c3-1cff-4f70-a585-2de21a3866ce"/>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3540</TotalTime>
  <Words>686</Words>
  <Application>Microsoft Office PowerPoint</Application>
  <PresentationFormat>Diavoorstelling (4:3)</PresentationFormat>
  <Paragraphs>95</Paragraphs>
  <Slides>18</Slides>
  <Notes>18</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18</vt:i4>
      </vt:variant>
    </vt:vector>
  </HeadingPairs>
  <TitlesOfParts>
    <vt:vector size="25" baseType="lpstr">
      <vt:lpstr>Arial</vt:lpstr>
      <vt:lpstr>Calibri</vt:lpstr>
      <vt:lpstr>Calibri Light</vt:lpstr>
      <vt:lpstr>Century Gothic</vt:lpstr>
      <vt:lpstr>Wingdings 2</vt:lpstr>
      <vt:lpstr>HDOfficeLightV0</vt:lpstr>
      <vt:lpstr>Gallery</vt:lpstr>
      <vt:lpstr>PowerPoint-presentatie</vt:lpstr>
      <vt:lpstr> Terugblik</vt:lpstr>
      <vt:lpstr> Huiswerk bespreken</vt:lpstr>
      <vt:lpstr> Huiswerk bespreken</vt:lpstr>
      <vt:lpstr> Huiswerk bespreken</vt:lpstr>
      <vt:lpstr> Huiswerk bespreken</vt:lpstr>
      <vt:lpstr> Huiswerk bespreken</vt:lpstr>
      <vt:lpstr> Huiswerk bespreken</vt:lpstr>
      <vt:lpstr> Huiswerk bespreken</vt:lpstr>
      <vt:lpstr> Huiswerk bespreken</vt:lpstr>
      <vt:lpstr>Les 4 Adsorptie en Zuur</vt:lpstr>
      <vt:lpstr>Adsorptie</vt:lpstr>
      <vt:lpstr>Adsorptie</vt:lpstr>
      <vt:lpstr>Zuur in de grond</vt:lpstr>
      <vt:lpstr>Zuur in de grond</vt:lpstr>
      <vt:lpstr>Zuur in de grond</vt:lpstr>
      <vt:lpstr>Zuur in de grond</vt:lpstr>
      <vt:lpstr>Aan de 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Martijn</dc:creator>
  <cp:lastModifiedBy>Ben Nienhuis</cp:lastModifiedBy>
  <cp:revision>510</cp:revision>
  <cp:lastPrinted>2012-05-22T10:37:28Z</cp:lastPrinted>
  <dcterms:created xsi:type="dcterms:W3CDTF">2008-03-20T23:08:22Z</dcterms:created>
  <dcterms:modified xsi:type="dcterms:W3CDTF">2021-04-06T09:31:50Z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